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Montserrat ExtraBold" panose="00000900000000000000" pitchFamily="2" charset="-52"/>
      <p:bold r:id="rId4"/>
      <p:boldItalic r:id="rId5"/>
    </p:embeddedFont>
    <p:embeddedFont>
      <p:font typeface="Montserrat SemiBold" panose="00000700000000000000" pitchFamily="2" charset="-52"/>
      <p:bold r:id="rId6"/>
      <p:boldItalic r:id="rId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0C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25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-4445" y="-16510"/>
            <a:ext cx="7556500" cy="10693400"/>
          </a:xfrm>
          <a:prstGeom prst="rect">
            <a:avLst/>
          </a:prstGeom>
          <a:solidFill>
            <a:srgbClr val="FFFFFF">
              <a:alpha val="25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51100" y="9080500"/>
            <a:ext cx="5105400" cy="16129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0"/>
            <a:ext cx="2778715" cy="106447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-4445" y="-16510"/>
            <a:ext cx="7579360" cy="1074166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035351"/>
              </p:ext>
            </p:extLst>
          </p:nvPr>
        </p:nvGraphicFramePr>
        <p:xfrm>
          <a:off x="258126" y="1439694"/>
          <a:ext cx="6921500" cy="3148526"/>
        </p:xfrm>
        <a:graphic>
          <a:graphicData uri="http://schemas.openxmlformats.org/drawingml/2006/table">
            <a:tbl>
              <a:tblPr/>
              <a:tblGrid>
                <a:gridCol w="692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57441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lang="en-US" altLang="en-US" sz="1400" dirty="0">
                          <a:latin typeface="Montserrat SemiBold" panose="00000700000000000000" charset="0"/>
                          <a:ea typeface="Arial" panose="020B0604020202020204"/>
                          <a:cs typeface="Montserrat SemiBold" panose="00000700000000000000" charset="0"/>
                          <a:sym typeface="+mn-ea"/>
                        </a:rPr>
                        <a:t>НАМ</a:t>
                      </a:r>
                      <a:r>
                        <a:rPr lang="en-US" altLang="ru-RU" sz="1400" dirty="0">
                          <a:latin typeface="Montserrat SemiBold" panose="00000700000000000000" charset="0"/>
                          <a:ea typeface="Arial" panose="020B0604020202020204"/>
                          <a:cs typeface="Montserrat SemiBold" panose="00000700000000000000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Montserrat SemiBold" panose="00000700000000000000" charset="0"/>
                          <a:ea typeface="Arial" panose="020B0604020202020204"/>
                          <a:cs typeface="Montserrat SemiBold" panose="00000700000000000000" charset="0"/>
                          <a:sym typeface="+mn-ea"/>
                        </a:rPr>
                        <a:t>ДОВЕРЯЮТ</a:t>
                      </a:r>
                      <a:r>
                        <a:rPr lang="en-US" altLang="ru-RU" sz="1400" dirty="0">
                          <a:latin typeface="Montserrat SemiBold" panose="00000700000000000000" charset="0"/>
                          <a:ea typeface="Arial" panose="020B0604020202020204"/>
                          <a:cs typeface="Montserrat SemiBold" panose="00000700000000000000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Montserrat SemiBold" panose="00000700000000000000" charset="0"/>
                          <a:ea typeface="Arial" panose="020B0604020202020204"/>
                          <a:cs typeface="Montserrat SemiBold" panose="00000700000000000000" charset="0"/>
                          <a:sym typeface="+mn-ea"/>
                        </a:rPr>
                        <a:t>БОЛЕЕ</a:t>
                      </a:r>
                    </a:p>
                    <a:p>
                      <a:pPr marL="158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endParaRPr lang="en-US" altLang="en-US" sz="1400" dirty="0">
                        <a:latin typeface="Montserrat SemiBold" panose="00000700000000000000" charset="0"/>
                        <a:ea typeface="Arial" panose="020B0604020202020204"/>
                        <a:cs typeface="Montserrat SemiBold" panose="00000700000000000000" charset="0"/>
                      </a:endParaRPr>
                    </a:p>
                    <a:p>
                      <a:pPr marL="158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endParaRPr lang="en-US" altLang="en-US" sz="1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47875" algn="l" rtl="0" eaLnBrk="0">
                        <a:lnSpc>
                          <a:spcPts val="3320"/>
                        </a:lnSpc>
                        <a:spcBef>
                          <a:spcPts val="5"/>
                        </a:spcBef>
                      </a:pPr>
                      <a:r>
                        <a:rPr sz="4500" kern="0" spc="280" dirty="0">
                          <a:solidFill>
                            <a:srgbClr val="C60C2F">
                              <a:alpha val="100000"/>
                            </a:srgbClr>
                          </a:solidFill>
                          <a:latin typeface="Montserrat ExtraBold" panose="00000900000000000000" charset="0"/>
                          <a:ea typeface="Arial" panose="020B0604020202020204"/>
                          <a:cs typeface="Montserrat ExtraBold" panose="00000900000000000000" charset="0"/>
                        </a:rPr>
                        <a:t>1 2</a:t>
                      </a:r>
                      <a:r>
                        <a:rPr lang="ru-RU" sz="4500" kern="0" spc="280" dirty="0">
                          <a:solidFill>
                            <a:srgbClr val="C60C2F">
                              <a:alpha val="100000"/>
                            </a:srgbClr>
                          </a:solidFill>
                          <a:latin typeface="Montserrat ExtraBold" panose="00000900000000000000" charset="0"/>
                          <a:ea typeface="Arial" panose="020B0604020202020204"/>
                          <a:cs typeface="Montserrat ExtraBold" panose="00000900000000000000" charset="0"/>
                        </a:rPr>
                        <a:t>00</a:t>
                      </a:r>
                      <a:r>
                        <a:rPr sz="4500" kern="0" spc="-190" dirty="0">
                          <a:solidFill>
                            <a:srgbClr val="C60C2F">
                              <a:alpha val="100000"/>
                            </a:srgbClr>
                          </a:solidFill>
                          <a:latin typeface="Montserrat ExtraBold" panose="00000900000000000000" charset="0"/>
                          <a:ea typeface="Arial" panose="020B0604020202020204"/>
                          <a:cs typeface="Montserrat ExtraBold" panose="00000900000000000000" charset="0"/>
                        </a:rPr>
                        <a:t> </a:t>
                      </a:r>
                      <a:r>
                        <a:rPr sz="4500" kern="0" spc="280" dirty="0">
                          <a:solidFill>
                            <a:srgbClr val="C60C2F">
                              <a:alpha val="100000"/>
                            </a:srgbClr>
                          </a:solidFill>
                          <a:latin typeface="Montserrat ExtraBold" panose="00000900000000000000" charset="0"/>
                          <a:ea typeface="Arial" panose="020B0604020202020204"/>
                          <a:cs typeface="Montserrat ExtraBold" panose="00000900000000000000" charset="0"/>
                        </a:rPr>
                        <a:t>000</a:t>
                      </a:r>
                      <a:endParaRPr sz="4500" kern="0" spc="280" dirty="0">
                        <a:solidFill>
                          <a:srgbClr val="C60C2F">
                            <a:alpha val="100000"/>
                          </a:srgbClr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47875" algn="l" rtl="0" eaLnBrk="0">
                        <a:lnSpc>
                          <a:spcPts val="3320"/>
                        </a:lnSpc>
                        <a:spcBef>
                          <a:spcPts val="5"/>
                        </a:spcBef>
                      </a:pPr>
                      <a:r>
                        <a:rPr lang="en-US" sz="4500" dirty="0">
                          <a:latin typeface="Montserrat SemiBold" panose="00000700000000000000" charset="0"/>
                          <a:ea typeface="Arial" panose="020B0604020202020204"/>
                          <a:cs typeface="Montserrat SemiBold" panose="00000700000000000000" charset="0"/>
                        </a:rPr>
                        <a:t>               </a:t>
                      </a:r>
                      <a:r>
                        <a:rPr lang="ru-RU" sz="1200" dirty="0">
                          <a:latin typeface="Montserrat SemiBold" panose="00000700000000000000" charset="0"/>
                          <a:ea typeface="Arial" panose="020B0604020202020204"/>
                          <a:cs typeface="Montserrat SemiBold" panose="00000700000000000000" charset="0"/>
                        </a:rPr>
                        <a:t>ЧЕЛОВЕК. ПРИСОЕДИНЯЙСЯ!</a:t>
                      </a:r>
                      <a:endParaRPr lang="en-US" sz="4500" dirty="0">
                        <a:latin typeface="Montserrat SemiBold" panose="00000700000000000000" charset="0"/>
                        <a:ea typeface="Arial" panose="020B0604020202020204"/>
                        <a:cs typeface="Montserrat SemiBold" panose="00000700000000000000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C60C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C60C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10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15" algn="l" rtl="0" eaLnBrk="0">
                        <a:lnSpc>
                          <a:spcPct val="76000"/>
                        </a:lnSpc>
                      </a:pPr>
                      <a:r>
                        <a:rPr lang="ru-RU" sz="1200" dirty="0">
                          <a:latin typeface="Montserrat ExtraBold" panose="00000900000000000000" charset="0"/>
                          <a:ea typeface="Arial" panose="020B0604020202020204"/>
                          <a:cs typeface="Montserrat ExtraBold" panose="00000900000000000000" charset="0"/>
                        </a:rPr>
                        <a:t>СТАНЬ ЧАСТЬЮ САМОГО СОВРЕМЕННОГО ПРОФСОЮЗА РОССИИ!</a:t>
                      </a:r>
                    </a:p>
                    <a:p>
                      <a:pPr marL="5715" algn="l" rtl="0" eaLnBrk="0">
                        <a:lnSpc>
                          <a:spcPct val="76000"/>
                        </a:lnSpc>
                      </a:pPr>
                      <a:endParaRPr lang="ru-RU" sz="1200" dirty="0">
                        <a:latin typeface="Montserrat ExtraBold" panose="00000900000000000000" charset="0"/>
                        <a:ea typeface="Arial" panose="020B0604020202020204"/>
                        <a:cs typeface="Montserrat ExtraBold" panose="00000900000000000000" charset="0"/>
                      </a:endParaRPr>
                    </a:p>
                    <a:p>
                      <a:pPr marL="5715" algn="l" rtl="0" eaLnBrk="0">
                        <a:lnSpc>
                          <a:spcPct val="76000"/>
                        </a:lnSpc>
                      </a:pPr>
                      <a:r>
                        <a:rPr lang="en-US" altLang="en-US" sz="1200" dirty="0">
                          <a:latin typeface="Montserrat SemiBold" panose="00000700000000000000" charset="0"/>
                          <a:ea typeface="Arial" panose="020B0604020202020204"/>
                          <a:cs typeface="Montserrat SemiBold" panose="00000700000000000000" charset="0"/>
                        </a:rPr>
                        <a:t>П</a:t>
                      </a:r>
                      <a:r>
                        <a:rPr lang="ru-RU" altLang="en-US" sz="1200" dirty="0">
                          <a:latin typeface="Montserrat SemiBold" panose="00000700000000000000" charset="0"/>
                          <a:ea typeface="Arial" panose="020B0604020202020204"/>
                          <a:cs typeface="Montserrat SemiBold" panose="00000700000000000000" charset="0"/>
                        </a:rPr>
                        <a:t>ОЛУЧИ СВОЙ ЭЛЕКТРОННЫЙ ПРОФСОЮЗНЫЙ БИЛЕТ</a:t>
                      </a:r>
                    </a:p>
                    <a:p>
                      <a:pPr marL="5715" algn="l" rtl="0" eaLnBrk="0">
                        <a:lnSpc>
                          <a:spcPct val="76000"/>
                        </a:lnSpc>
                      </a:pPr>
                      <a:endParaRPr lang="ru-RU" altLang="en-US" sz="400" dirty="0">
                        <a:latin typeface="Montserrat SemiBold" panose="00000700000000000000" charset="0"/>
                        <a:ea typeface="Arial" panose="020B0604020202020204"/>
                        <a:cs typeface="Montserrat SemiBold" panose="00000700000000000000" charset="0"/>
                      </a:endParaRPr>
                    </a:p>
                    <a:p>
                      <a:pPr marL="5715" algn="l" rtl="0" eaLnBrk="0">
                        <a:lnSpc>
                          <a:spcPct val="76000"/>
                        </a:lnSpc>
                      </a:pPr>
                      <a:r>
                        <a:rPr lang="ru-RU" altLang="en-US" sz="1200" dirty="0">
                          <a:latin typeface="Montserrat SemiBold" panose="00000700000000000000" charset="0"/>
                          <a:ea typeface="Arial" panose="020B0604020202020204"/>
                          <a:cs typeface="Montserrat SemiBold" panose="00000700000000000000" charset="0"/>
                        </a:rPr>
                        <a:t>И НАЧИНАЙ ПОЛЬЗОВАТЬСЯ ВЫГОДАМИ!</a:t>
                      </a:r>
                      <a:endParaRPr lang="en-US" altLang="en-US" sz="1200" dirty="0">
                        <a:latin typeface="Montserrat SemiBold" panose="00000700000000000000" charset="0"/>
                        <a:ea typeface="Arial" panose="020B0604020202020204"/>
                        <a:cs typeface="Montserrat SemiBold" panose="00000700000000000000" charset="0"/>
                      </a:endParaRPr>
                    </a:p>
                    <a:p>
                      <a:pPr marL="5715" algn="l" rtl="0" eaLnBrk="0">
                        <a:lnSpc>
                          <a:spcPct val="76000"/>
                        </a:lnSpc>
                      </a:pPr>
                      <a:endParaRPr lang="en-US" altLang="ru-RU" sz="1200" dirty="0">
                        <a:latin typeface="Montserrat SemiBold" panose="00000700000000000000" charset="0"/>
                        <a:ea typeface="Arial" panose="020B0604020202020204"/>
                        <a:cs typeface="Montserrat SemiBold" panose="00000700000000000000" charset="0"/>
                      </a:endParaRPr>
                    </a:p>
                    <a:p>
                      <a:pPr marL="5715" algn="l" rtl="0" eaLnBrk="0">
                        <a:lnSpc>
                          <a:spcPct val="76000"/>
                        </a:lnSpc>
                      </a:pPr>
                      <a:endParaRPr lang="en-US" altLang="ru-RU" sz="1200" dirty="0">
                        <a:latin typeface="Montserrat SemiBold" panose="00000700000000000000" charset="0"/>
                        <a:ea typeface="Arial" panose="020B0604020202020204"/>
                        <a:cs typeface="Montserrat SemiBold" panose="00000700000000000000" charset="0"/>
                      </a:endParaRPr>
                    </a:p>
                    <a:p>
                      <a:pPr marL="5715" algn="l" rtl="0" eaLnBrk="0">
                        <a:lnSpc>
                          <a:spcPct val="76000"/>
                        </a:lnSpc>
                      </a:pPr>
                      <a:endParaRPr lang="en-US" altLang="ru-RU" sz="1200" dirty="0">
                        <a:latin typeface="Montserrat SemiBold" panose="00000700000000000000" charset="0"/>
                        <a:ea typeface="Arial" panose="020B0604020202020204"/>
                        <a:cs typeface="Montserrat SemiBold" panose="00000700000000000000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C60C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C60C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textbox 14"/>
          <p:cNvSpPr/>
          <p:nvPr/>
        </p:nvSpPr>
        <p:spPr>
          <a:xfrm>
            <a:off x="1259840" y="525780"/>
            <a:ext cx="5043805" cy="325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79000"/>
              </a:lnSpc>
            </a:pPr>
            <a:r>
              <a:rPr lang="en-US" altLang="en-US" sz="28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</a:rPr>
              <a:t>ВСТУПАЙ В ПРОФСОЮЗ!</a:t>
            </a:r>
            <a:endParaRPr lang="en-US" altLang="ru-RU" sz="1200" dirty="0">
              <a:latin typeface="Montserrat SemiBold" panose="00000700000000000000" charset="0"/>
              <a:ea typeface="Arial" panose="020B0604020202020204"/>
              <a:cs typeface="Montserrat SemiBold" panose="00000700000000000000" charset="0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1602740" y="7245448"/>
            <a:ext cx="6286500" cy="491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" algn="l" rtl="0" eaLnBrk="0">
              <a:lnSpc>
                <a:spcPct val="80000"/>
              </a:lnSpc>
            </a:pPr>
            <a:r>
              <a:rPr lang="en-US" altLang="en-US" sz="23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</a:rPr>
              <a:t>Ваше время и нервы</a:t>
            </a:r>
            <a:endParaRPr lang="ru-RU" altLang="en-US" sz="1200" dirty="0">
              <a:latin typeface="Montserrat SemiBold" panose="00000700000000000000" charset="0"/>
              <a:ea typeface="Arial" panose="020B0604020202020204"/>
              <a:cs typeface="Montserrat SemiBold" panose="00000700000000000000" charset="0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1602740" y="4839433"/>
            <a:ext cx="5535295" cy="491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" algn="l" rtl="0" eaLnBrk="0">
              <a:lnSpc>
                <a:spcPct val="80000"/>
              </a:lnSpc>
            </a:pPr>
            <a:r>
              <a:rPr lang="en-US" altLang="en-US" sz="23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</a:rPr>
              <a:t>Ваша</a:t>
            </a:r>
            <a:r>
              <a:rPr lang="ru-RU" altLang="en-US" sz="23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</a:rPr>
              <a:t> </a:t>
            </a:r>
            <a:r>
              <a:rPr lang="en-US" altLang="en-US" sz="23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</a:rPr>
              <a:t>защита и уверенность</a:t>
            </a:r>
            <a:endParaRPr lang="ru-RU" altLang="en-US" sz="1200" dirty="0">
              <a:latin typeface="Montserrat SemiBold" panose="00000700000000000000" charset="0"/>
              <a:ea typeface="Arial" panose="020B0604020202020204"/>
              <a:cs typeface="Montserrat SemiBold" panose="00000700000000000000" charset="0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1000" y="5015964"/>
            <a:ext cx="955110" cy="1167257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80967" y="7695510"/>
            <a:ext cx="879516" cy="1004676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177355" y="3383698"/>
            <a:ext cx="1147051" cy="1147051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465455" y="925830"/>
            <a:ext cx="6506845" cy="2533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51765" algn="ctr" rtl="0" eaLnBrk="0">
              <a:lnSpc>
                <a:spcPct val="88000"/>
              </a:lnSpc>
            </a:pPr>
            <a:r>
              <a:rPr lang="en-US" altLang="en-US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ПРОФСОЮЗ</a:t>
            </a:r>
            <a:r>
              <a:rPr lang="en-US" altLang="ru-RU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 — </a:t>
            </a:r>
            <a:r>
              <a:rPr lang="en-US" altLang="en-US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ЭТО</a:t>
            </a:r>
            <a:r>
              <a:rPr lang="en-US" altLang="ru-RU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 </a:t>
            </a:r>
            <a:r>
              <a:rPr lang="en-US" altLang="en-US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ВЫГОДНО</a:t>
            </a:r>
            <a:r>
              <a:rPr lang="en-US" altLang="ru-RU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, </a:t>
            </a:r>
            <a:r>
              <a:rPr lang="en-US" altLang="en-US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НАДЕЖНО</a:t>
            </a:r>
            <a:r>
              <a:rPr lang="en-US" altLang="ru-RU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 </a:t>
            </a:r>
            <a:r>
              <a:rPr lang="en-US" altLang="en-US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И</a:t>
            </a:r>
            <a:r>
              <a:rPr lang="en-US" altLang="ru-RU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 </a:t>
            </a:r>
            <a:r>
              <a:rPr lang="en-US" altLang="en-US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КОМФОРТНО</a:t>
            </a:r>
            <a:r>
              <a:rPr lang="en-US" altLang="ru-RU" sz="1200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!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551940" y="5451573"/>
            <a:ext cx="6052820" cy="1617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Страховка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почти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на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все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случаи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жизни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</a:p>
          <a:p>
            <a:pPr>
              <a:lnSpc>
                <a:spcPct val="118000"/>
              </a:lnSpc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Юридическая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помощь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по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трудовым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вопросам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защита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в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суде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 </a:t>
            </a:r>
          </a:p>
          <a:p>
            <a:pPr>
              <a:lnSpc>
                <a:spcPct val="118000"/>
              </a:lnSpc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Действуем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в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рамках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закона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,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владеем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проверенной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информацией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 </a:t>
            </a:r>
          </a:p>
          <a:p>
            <a:pPr>
              <a:lnSpc>
                <a:spcPct val="118000"/>
              </a:lnSpc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Профессиональная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поддержка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и помощь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 </a:t>
            </a:r>
          </a:p>
          <a:p>
            <a:pPr>
              <a:lnSpc>
                <a:spcPct val="118000"/>
              </a:lnSpc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Сохраняем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полную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конфиденциальность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и действуем в ваших  </a:t>
            </a:r>
          </a:p>
          <a:p>
            <a:pPr>
              <a:lnSpc>
                <a:spcPct val="118000"/>
              </a:lnSpc>
            </a:pP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 интересах.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>
              <a:lnSpc>
                <a:spcPct val="118000"/>
              </a:lnSpc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в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надежной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компании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коллег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,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где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вас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ценят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поддерживают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520825" y="7925533"/>
            <a:ext cx="5840095" cy="116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Один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звонок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председателю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—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мы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действуем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 </a:t>
            </a:r>
          </a:p>
          <a:p>
            <a:pPr algn="l">
              <a:lnSpc>
                <a:spcPct val="118000"/>
              </a:lnSpc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Мы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сами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изучим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документы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,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подготовим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претензии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вернем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</a:p>
          <a:p>
            <a:pPr algn="l">
              <a:lnSpc>
                <a:spcPct val="118000"/>
              </a:lnSpc>
              <a:buClrTx/>
              <a:buSzTx/>
              <a:buNone/>
            </a:pP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ваши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законные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выплаты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 </a:t>
            </a:r>
          </a:p>
          <a:p>
            <a:pPr algn="l">
              <a:lnSpc>
                <a:spcPct val="118000"/>
              </a:lnSpc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Выйдем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на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руководителей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высшего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звена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для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решения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ваших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</a:p>
          <a:p>
            <a:pPr algn="l">
              <a:lnSpc>
                <a:spcPct val="118000"/>
              </a:lnSpc>
              <a:buClrTx/>
              <a:buSzTx/>
              <a:buNone/>
            </a:pP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вопросов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1521460" y="7545803"/>
            <a:ext cx="6482080" cy="267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algn="l" rtl="0" eaLnBrk="0">
              <a:lnSpc>
                <a:spcPct val="96000"/>
              </a:lnSpc>
              <a:spcBef>
                <a:spcPts val="0"/>
              </a:spcBef>
            </a:pPr>
            <a:r>
              <a:rPr lang="ru-RU" altLang="en-US" sz="1200" b="1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РЕШАЕМ ВАШИ ВОПРОСЫ ЗА ВАС, ПОКА ВЫ ЗАНИМАЕТЕСЬ ДЕЛОМ!</a:t>
            </a:r>
          </a:p>
        </p:txBody>
      </p:sp>
      <p:pic>
        <p:nvPicPr>
          <p:cNvPr id="15" name="Изображение 14" descr="Group 12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0195" y="103505"/>
            <a:ext cx="720725" cy="74803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1531620" y="5146773"/>
            <a:ext cx="3784600" cy="2356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" algn="l" rtl="0" eaLnBrk="0">
              <a:lnSpc>
                <a:spcPct val="76000"/>
              </a:lnSpc>
              <a:spcBef>
                <a:spcPts val="290"/>
              </a:spcBef>
              <a:buClrTx/>
              <a:buSzTx/>
              <a:buNone/>
            </a:pPr>
            <a:r>
              <a:rPr lang="ru-RU" altLang="en-US" sz="1200" b="1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ВАШ НАДЕЖНЫЙ ЩИТ В МИРЕ ТРУДА!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908914" y="9151282"/>
            <a:ext cx="49101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Montserrat ExtraBold" panose="00000900000000000000" charset="0"/>
                <a:cs typeface="Montserrat ExtraBold" panose="00000900000000000000" charset="0"/>
              </a:rPr>
              <a:t>С</a:t>
            </a:r>
            <a:r>
              <a:rPr lang="ru-RU" altLang="en-US" sz="1200" dirty="0">
                <a:latin typeface="Montserrat ExtraBold" panose="00000900000000000000" charset="0"/>
                <a:cs typeface="Montserrat ExtraBold" panose="00000900000000000000" charset="0"/>
              </a:rPr>
              <a:t>АЙТ</a:t>
            </a:r>
            <a:r>
              <a:rPr lang="ru-RU" altLang="zh-CN" sz="1200" dirty="0">
                <a:latin typeface="Montserrat ExtraBold" panose="00000900000000000000" charset="0"/>
                <a:cs typeface="Montserrat ExtraBold" panose="00000900000000000000" charset="0"/>
              </a:rPr>
              <a:t> </a:t>
            </a:r>
          </a:p>
          <a:p>
            <a:r>
              <a:rPr lang="ru-RU" altLang="zh-CN" sz="1200" dirty="0" err="1">
                <a:latin typeface="Montserrat ExtraBold" panose="00000900000000000000" charset="0"/>
                <a:cs typeface="Montserrat ExtraBold" panose="00000900000000000000" charset="0"/>
              </a:rPr>
              <a:t>Дорпрофжел</a:t>
            </a:r>
            <a:r>
              <a:rPr lang="ru-RU" altLang="zh-CN" sz="1200" dirty="0">
                <a:latin typeface="Montserrat ExtraBold" panose="00000900000000000000" charset="0"/>
                <a:cs typeface="Montserrat ExtraBold" panose="00000900000000000000" charset="0"/>
              </a:rPr>
              <a:t> на </a:t>
            </a:r>
            <a:r>
              <a:rPr lang="ru-RU" altLang="zh-CN" sz="1200" dirty="0" err="1">
                <a:latin typeface="Montserrat ExtraBold" panose="00000900000000000000" charset="0"/>
                <a:cs typeface="Montserrat ExtraBold" panose="00000900000000000000" charset="0"/>
              </a:rPr>
              <a:t>СКжд</a:t>
            </a:r>
            <a:endParaRPr lang="en-US" altLang="zh-CN" sz="1200" dirty="0">
              <a:latin typeface="Montserrat ExtraBold" panose="00000900000000000000" charset="0"/>
              <a:cs typeface="Montserrat ExtraBold" panose="00000900000000000000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-268351" y="1169802"/>
            <a:ext cx="79744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Г</a:t>
            </a:r>
            <a:r>
              <a:rPr lang="ru-RU" altLang="en-US" sz="1200" dirty="0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РУППА</a:t>
            </a:r>
            <a:r>
              <a:rPr lang="en-US" altLang="zh-CN" sz="1200" dirty="0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 ВК: https://vk.com/rosprofzhel_main | Т</a:t>
            </a:r>
            <a:r>
              <a:rPr lang="ru-RU" altLang="en-US" sz="1200" dirty="0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ЕЛЕГРАМ</a:t>
            </a:r>
            <a:r>
              <a:rPr lang="en-US" altLang="zh-CN" sz="1200" dirty="0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-</a:t>
            </a:r>
            <a:r>
              <a:rPr lang="ru-RU" altLang="en-US" sz="1200" dirty="0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КАНАЛ</a:t>
            </a:r>
            <a:r>
              <a:rPr lang="en-US" altLang="zh-CN" sz="1200" dirty="0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: @</a:t>
            </a:r>
            <a:r>
              <a:rPr lang="en-US" altLang="zh-CN" sz="1200" dirty="0" err="1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rosprofzhel_rzd</a:t>
            </a:r>
            <a:endParaRPr lang="en-US" altLang="zh-CN" sz="1200" dirty="0">
              <a:solidFill>
                <a:srgbClr val="C60C2F"/>
              </a:solidFill>
              <a:latin typeface="Montserrat ExtraBold" panose="00000900000000000000" charset="0"/>
              <a:cs typeface="Montserrat ExtraBold" panose="00000900000000000000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67FFCF0-78F6-4CB3-88FC-C8F2C1E8FC77}"/>
              </a:ext>
            </a:extLst>
          </p:cNvPr>
          <p:cNvSpPr/>
          <p:nvPr/>
        </p:nvSpPr>
        <p:spPr>
          <a:xfrm>
            <a:off x="224907" y="4082830"/>
            <a:ext cx="64282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400" dirty="0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Председатель Иванов Иван Иванович</a:t>
            </a:r>
          </a:p>
          <a:p>
            <a:r>
              <a:rPr lang="ru-RU" altLang="zh-CN" sz="1400" dirty="0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тел. +7 (863</a:t>
            </a:r>
            <a:r>
              <a:rPr lang="ru-RU" altLang="zh-CN" sz="1400">
                <a:solidFill>
                  <a:srgbClr val="C60C2F"/>
                </a:solidFill>
                <a:latin typeface="Montserrat ExtraBold" panose="00000900000000000000" charset="0"/>
                <a:cs typeface="Montserrat ExtraBold" panose="00000900000000000000" charset="0"/>
              </a:rPr>
              <a:t>) 00-00-00</a:t>
            </a:r>
            <a:endParaRPr lang="en-US" altLang="zh-CN" sz="1400" dirty="0">
              <a:solidFill>
                <a:srgbClr val="C60C2F"/>
              </a:solidFill>
              <a:latin typeface="Montserrat ExtraBold" panose="00000900000000000000" charset="0"/>
              <a:cs typeface="Montserrat ExtraBold" panose="00000900000000000000" charset="0"/>
            </a:endParaRPr>
          </a:p>
        </p:txBody>
      </p:sp>
      <p:pic>
        <p:nvPicPr>
          <p:cNvPr id="8" name="Рисунок 7" descr="Изображение выглядит как шаблон, Графика, Шрифт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2490971-887F-65E2-2375-BAC8C071BE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03" y="9202612"/>
            <a:ext cx="1417622" cy="14176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7556500" cy="10693400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1546403" y="3333124"/>
            <a:ext cx="5081904" cy="292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lang="en-US" altLang="en-US" sz="23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  <a:sym typeface="+mn-ea"/>
              </a:rPr>
              <a:t>Ваше здоровье, отдых и семья </a:t>
            </a:r>
            <a:endParaRPr lang="en-US" altLang="en-US" sz="2300" dirty="0">
              <a:solidFill>
                <a:srgbClr val="C60C2F"/>
              </a:solidFill>
              <a:latin typeface="Montserrat ExtraBold" panose="00000900000000000000" charset="0"/>
              <a:ea typeface="Arial" panose="020B0604020202020204"/>
              <a:cs typeface="Montserrat ExtraBold" panose="00000900000000000000" charset="0"/>
            </a:endParaRPr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5600" y="1536660"/>
            <a:ext cx="1003566" cy="1003339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4799" y="7033417"/>
            <a:ext cx="900558" cy="902955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55601" y="3977318"/>
            <a:ext cx="787983" cy="965702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1439545" y="1069975"/>
            <a:ext cx="4933950" cy="445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en-US" sz="2300" dirty="0" err="1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  <a:sym typeface="+mn-ea"/>
              </a:rPr>
              <a:t>Ваши</a:t>
            </a:r>
            <a:r>
              <a:rPr lang="en-US" altLang="en-US" sz="23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  <a:sym typeface="+mn-ea"/>
              </a:rPr>
              <a:t> </a:t>
            </a:r>
            <a:r>
              <a:rPr lang="ru-RU" altLang="en-US" sz="23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  <a:sym typeface="+mn-ea"/>
              </a:rPr>
              <a:t>выгоды</a:t>
            </a:r>
            <a:r>
              <a:rPr lang="en-US" altLang="en-US" sz="23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  <a:sym typeface="+mn-ea"/>
              </a:rPr>
              <a:t> и льготы </a:t>
            </a: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421765" y="1476375"/>
            <a:ext cx="58318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1200" b="1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ЧЛЕНСТВО В ПРОФСОЮЗЕ ОКУПАЕТСЯ МНОГОКРАТНО!</a:t>
            </a:r>
          </a:p>
          <a:p>
            <a:r>
              <a:rPr lang="ru-RU" altLang="en-US" sz="1200" b="1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БЫТЬ ЧЛЕНОМ ПРОФСОЮЗА ВЫГОДНО!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450975" y="1953260"/>
            <a:ext cx="5491480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Скидки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кэшбэк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по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электронному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профсоюзному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билету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. 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Льготные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или со скидкой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путевки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в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санатории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России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. 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Материальная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помощь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в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трудной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ситуации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. 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Защита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ваших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денег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: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возврат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незаконных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удержаний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. 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Премии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за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активность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.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  <a:sym typeface="+mn-ea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515745" y="4300416"/>
            <a:ext cx="60718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Скидки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на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санаторно-курортное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лечение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на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Черном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море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 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Кавказе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 </a:t>
            </a:r>
          </a:p>
          <a:p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Спеццены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на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анализы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обследования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по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профсоюзному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билету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 </a:t>
            </a: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Путешествия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,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экскурсии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,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спорт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коллегами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и семьей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 </a:t>
            </a: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Билеты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в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театры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на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концерты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 </a:t>
            </a:r>
          </a:p>
          <a:p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Детский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отдых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на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каникулах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со скидками по электронному билету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: 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 </a:t>
            </a:r>
          </a:p>
          <a:p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лагеря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с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сопровождением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,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парки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,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кино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 </a:t>
            </a: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Конкурсы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с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призами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для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взрослых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детей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</a:rPr>
              <a:t>.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468755" y="3640651"/>
            <a:ext cx="52368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None/>
            </a:pPr>
            <a:r>
              <a:rPr lang="ru-RU" altLang="en-US" sz="1200" b="1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МЫ ПОЗАБОТИЛИСЬ О ЗДОРОВЬЕ, ДОСУГЕ ВАС И ВАШИХ БЛИЗКИХ!</a:t>
            </a:r>
          </a:p>
          <a:p>
            <a:pPr algn="l">
              <a:buClrTx/>
              <a:buSzTx/>
              <a:buNone/>
            </a:pPr>
            <a:r>
              <a:rPr lang="ru-RU" altLang="en-US" sz="1200" b="1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С ПРОФСОЮЗОМ — ДОСТУПНЕЕ!</a:t>
            </a:r>
            <a:endParaRPr lang="en-US" altLang="zh-CN" sz="1600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" name="textbox 60"/>
          <p:cNvSpPr/>
          <p:nvPr/>
        </p:nvSpPr>
        <p:spPr>
          <a:xfrm>
            <a:off x="1623873" y="6352353"/>
            <a:ext cx="5081904" cy="292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lang="en-US" altLang="en-US" sz="23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  <a:sym typeface="+mn-ea"/>
              </a:rPr>
              <a:t>Ваш круг общения и рост </a:t>
            </a:r>
            <a:endParaRPr lang="en-US" altLang="en-US" sz="2300" dirty="0">
              <a:solidFill>
                <a:srgbClr val="C60C2F"/>
              </a:solidFill>
              <a:latin typeface="Montserrat ExtraBold" panose="00000900000000000000" charset="0"/>
              <a:ea typeface="Arial" panose="020B0604020202020204"/>
              <a:cs typeface="Montserrat ExtraBold" panose="00000900000000000000" charset="0"/>
            </a:endParaRP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1593215" y="7334885"/>
            <a:ext cx="607187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Мероприятия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на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любой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вкус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: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спорт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,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творчество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,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ru-RU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волонтерство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,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 б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лаготворительность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. 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Обучающие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проекты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тесты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по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трудов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ому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прав</a:t>
            </a:r>
            <a:r>
              <a:rPr lang="ru-RU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у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. 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Возможность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найти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занятие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по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душе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верных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друзей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. 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Помощь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ветеранам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(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уборка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снега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,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колка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дров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). 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Мероприятия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для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детей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из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детских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домов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. 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  <a:p>
            <a:pPr algn="l">
              <a:buClrTx/>
              <a:buSzTx/>
              <a:buNone/>
            </a:pP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·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Поддержка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участников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СВО и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их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 </a:t>
            </a:r>
            <a:r>
              <a:rPr lang="en-US" altLang="zh-CN" sz="1200" dirty="0" err="1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семей</a:t>
            </a:r>
            <a:r>
              <a:rPr lang="en-US" altLang="zh-CN" sz="1200" dirty="0">
                <a:solidFill>
                  <a:srgbClr val="000000"/>
                </a:solidFill>
                <a:latin typeface="Montserrat SemiBold" panose="00000700000000000000" charset="0"/>
                <a:cs typeface="Montserrat SemiBold" panose="00000700000000000000" charset="0"/>
                <a:sym typeface="+mn-ea"/>
              </a:rPr>
              <a:t>.</a:t>
            </a:r>
            <a:endParaRPr lang="en-US" altLang="zh-CN" sz="1200" dirty="0">
              <a:solidFill>
                <a:srgbClr val="000000"/>
              </a:solidFill>
              <a:latin typeface="Montserrat SemiBold" panose="00000700000000000000" charset="0"/>
              <a:cs typeface="Montserrat SemiBold" panose="00000700000000000000" charset="0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546225" y="6659880"/>
            <a:ext cx="60102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ru-RU" altLang="en-US" sz="1200" b="1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В ПРОФСОЮЗЕ ЛЕГКО НАЙТИ ДРУЗЕЙ, ЕДИНОМЫШЛЕННИКОВ</a:t>
            </a:r>
          </a:p>
          <a:p>
            <a:pPr lvl="0" algn="l">
              <a:buClrTx/>
              <a:buSzTx/>
              <a:buFontTx/>
            </a:pPr>
            <a:r>
              <a:rPr lang="ru-RU" altLang="en-US" sz="1200" b="1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И ДАЖЕ ЛЮБОВЬ!</a:t>
            </a:r>
          </a:p>
          <a:p>
            <a:pPr lvl="0" algn="l">
              <a:buClrTx/>
              <a:buSzTx/>
              <a:buFontTx/>
            </a:pPr>
            <a:r>
              <a:rPr lang="ru-RU" altLang="en-US" sz="1200" b="1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ПРОФСОЮЗ </a:t>
            </a:r>
            <a:r>
              <a:rPr lang="en-US" altLang="zh-CN" sz="1200" b="1" dirty="0">
                <a:solidFill>
                  <a:srgbClr val="000000"/>
                </a:solidFill>
                <a:sym typeface="+mn-ea"/>
              </a:rPr>
              <a:t>—</a:t>
            </a:r>
            <a:r>
              <a:rPr lang="ru-RU" altLang="en-US" sz="1200" b="1" dirty="0">
                <a:solidFill>
                  <a:srgbClr val="000000"/>
                </a:solidFill>
                <a:sym typeface="+mn-ea"/>
              </a:rPr>
              <a:t> </a:t>
            </a:r>
            <a:r>
              <a:rPr lang="ru-RU" altLang="en-US" sz="1200" b="1" dirty="0">
                <a:latin typeface="Montserrat SemiBold" panose="00000700000000000000" charset="0"/>
                <a:ea typeface="Arial" panose="020B0604020202020204"/>
                <a:cs typeface="Montserrat SemiBold" panose="00000700000000000000" charset="0"/>
                <a:sym typeface="+mn-ea"/>
              </a:rPr>
              <a:t>ЭТО БОЛЬШАЯ КОМАНДА, ГДЕ ЦЕНЯТ КАЖДОГО!</a:t>
            </a: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-193675" y="9072880"/>
            <a:ext cx="778129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7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</a:rPr>
              <a:t>Н</a:t>
            </a:r>
            <a:r>
              <a:rPr lang="ru-RU" altLang="en-US" sz="27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</a:rPr>
              <a:t>АЙДИ СВОЙ КРУГ, СВОЮ ЛЮБОВЬ</a:t>
            </a:r>
          </a:p>
          <a:p>
            <a:pPr algn="ctr"/>
            <a:r>
              <a:rPr lang="ru-RU" altLang="en-US" sz="27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</a:rPr>
              <a:t>И СВОЮ ЛЬГОТУ!</a:t>
            </a:r>
            <a:r>
              <a:rPr lang="en-US" altLang="en-US" sz="2700" dirty="0">
                <a:solidFill>
                  <a:srgbClr val="C60C2F"/>
                </a:solidFill>
                <a:latin typeface="Montserrat ExtraBold" panose="00000900000000000000" charset="0"/>
                <a:ea typeface="Arial" panose="020B0604020202020204"/>
                <a:cs typeface="Montserrat ExtraBold" panose="00000900000000000000" charset="0"/>
              </a:rPr>
              <a:t> </a:t>
            </a:r>
          </a:p>
        </p:txBody>
      </p:sp>
      <p:pic>
        <p:nvPicPr>
          <p:cNvPr id="16" name="Изображение 15" descr="Group 12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7650" y="160091"/>
            <a:ext cx="720725" cy="748030"/>
          </a:xfrm>
          <a:prstGeom prst="rect">
            <a:avLst/>
          </a:prstGeom>
        </p:spPr>
      </p:pic>
      <p:sp>
        <p:nvSpPr>
          <p:cNvPr id="18" name="Текстовое поле 26"/>
          <p:cNvSpPr txBox="1"/>
          <p:nvPr/>
        </p:nvSpPr>
        <p:spPr>
          <a:xfrm>
            <a:off x="-949325" y="10352393"/>
            <a:ext cx="94551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Montserrat ExtraBold" panose="00000900000000000000" charset="0"/>
                <a:cs typeface="Montserrat ExtraBold" panose="00000900000000000000" charset="0"/>
              </a:rPr>
              <a:t>С</a:t>
            </a:r>
            <a:r>
              <a:rPr lang="ru-RU" altLang="en-US" sz="1400" dirty="0">
                <a:latin typeface="Montserrat ExtraBold" panose="00000900000000000000" charset="0"/>
                <a:cs typeface="Montserrat ExtraBold" panose="00000900000000000000" charset="0"/>
              </a:rPr>
              <a:t>АЙТ</a:t>
            </a:r>
            <a:r>
              <a:rPr lang="en-US" altLang="zh-CN" sz="1400" dirty="0">
                <a:latin typeface="Montserrat ExtraBold" panose="00000900000000000000" charset="0"/>
                <a:cs typeface="Montserrat ExtraBold" panose="00000900000000000000" charset="0"/>
              </a:rPr>
              <a:t>: https://rosprofzhel.ru/ | Т</a:t>
            </a:r>
            <a:r>
              <a:rPr lang="ru-RU" altLang="en-US" sz="1400" dirty="0">
                <a:latin typeface="Montserrat ExtraBold" panose="00000900000000000000" charset="0"/>
                <a:cs typeface="Montserrat ExtraBold" panose="00000900000000000000" charset="0"/>
              </a:rPr>
              <a:t>ЕЛЕФОН</a:t>
            </a:r>
            <a:r>
              <a:rPr lang="en-US" altLang="zh-CN" sz="1400" dirty="0">
                <a:latin typeface="Montserrat ExtraBold" panose="00000900000000000000" charset="0"/>
                <a:cs typeface="Montserrat ExtraBold" panose="00000900000000000000" charset="0"/>
              </a:rPr>
              <a:t>: 8 (499)262-58-73 </a:t>
            </a:r>
            <a:endParaRPr lang="en-US" altLang="zh-CN" sz="1200" dirty="0">
              <a:latin typeface="Montserrat ExtraBold" panose="00000900000000000000" charset="0"/>
              <a:cs typeface="Montserrat ExtraBold" panose="0000090000000000000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467</Words>
  <Application>Microsoft Office PowerPoint</Application>
  <PresentationFormat>Произвольный</PresentationFormat>
  <Paragraphs>75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Montserrat SemiBold</vt:lpstr>
      <vt:lpstr>Montserrat ExtraBold</vt:lpstr>
      <vt:lpstr>Arial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Муравьева Светлана Сергеевна</dc:creator>
  <cp:lastModifiedBy>PROFKOM</cp:lastModifiedBy>
  <cp:revision>30</cp:revision>
  <dcterms:created xsi:type="dcterms:W3CDTF">2025-11-06T07:33:59Z</dcterms:created>
  <dcterms:modified xsi:type="dcterms:W3CDTF">2025-12-11T11:40:10Z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wqlLaW5nc29mdCBQREYgdG8gV1BTIDExNQ</vt:lpwstr>
  </property>
  <property fmtid="{D5CDD505-2E9C-101B-9397-08002B2CF9AE}" pid="3" name="Created">
    <vt:filetime>2025-11-06T10:01:01Z</vt:filetime>
  </property>
  <property fmtid="{D5CDD505-2E9C-101B-9397-08002B2CF9AE}" pid="4" name="ICV">
    <vt:lpwstr>3A7F4F87953D456CB489E4E6191187F2_12</vt:lpwstr>
  </property>
  <property fmtid="{D5CDD505-2E9C-101B-9397-08002B2CF9AE}" pid="5" name="KSOProductBuildVer">
    <vt:lpwstr>1049-12.2.0.23155</vt:lpwstr>
  </property>
</Properties>
</file>